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70" r:id="rId5"/>
    <p:sldId id="272" r:id="rId6"/>
    <p:sldId id="257" r:id="rId7"/>
    <p:sldId id="271" r:id="rId8"/>
    <p:sldId id="259" r:id="rId9"/>
    <p:sldId id="277" r:id="rId10"/>
    <p:sldId id="260" r:id="rId11"/>
    <p:sldId id="275" r:id="rId12"/>
    <p:sldId id="278" r:id="rId13"/>
    <p:sldId id="279" r:id="rId14"/>
    <p:sldId id="280" r:id="rId15"/>
    <p:sldId id="265" r:id="rId16"/>
    <p:sldId id="269" r:id="rId17"/>
    <p:sldId id="276" r:id="rId18"/>
    <p:sldId id="281" r:id="rId19"/>
    <p:sldId id="284" r:id="rId20"/>
    <p:sldId id="285" r:id="rId21"/>
    <p:sldId id="283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60"/>
  </p:normalViewPr>
  <p:slideViewPr>
    <p:cSldViewPr>
      <p:cViewPr>
        <p:scale>
          <a:sx n="70" d="100"/>
          <a:sy n="70" d="100"/>
        </p:scale>
        <p:origin x="-129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0C7A2-3B88-4BA7-BDDE-BAEBC6366A2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A5518D-BB06-494A-8836-83AA53CEBBB7}">
      <dgm:prSet phldrT="[Текст]"/>
      <dgm:spPr/>
      <dgm:t>
        <a:bodyPr/>
        <a:lstStyle/>
        <a:p>
          <a:r>
            <a:rPr lang="ru-RU" b="1" dirty="0" smtClean="0">
              <a:solidFill>
                <a:srgbClr val="FFC000"/>
              </a:solidFill>
            </a:rPr>
            <a:t>клиент</a:t>
          </a:r>
          <a:endParaRPr lang="ru-RU" b="1" dirty="0">
            <a:solidFill>
              <a:srgbClr val="FFC000"/>
            </a:solidFill>
          </a:endParaRPr>
        </a:p>
      </dgm:t>
    </dgm:pt>
    <dgm:pt modelId="{B821CAF6-2962-421C-A780-D23219A26BF1}" type="parTrans" cxnId="{5130D93A-4EF7-45A3-901F-39104A6FC112}">
      <dgm:prSet/>
      <dgm:spPr/>
      <dgm:t>
        <a:bodyPr/>
        <a:lstStyle/>
        <a:p>
          <a:endParaRPr lang="ru-RU"/>
        </a:p>
      </dgm:t>
    </dgm:pt>
    <dgm:pt modelId="{550032BA-5169-4C33-B8B1-CD2C4DD2BD17}" type="sibTrans" cxnId="{5130D93A-4EF7-45A3-901F-39104A6FC112}">
      <dgm:prSet/>
      <dgm:spPr/>
      <dgm:t>
        <a:bodyPr/>
        <a:lstStyle/>
        <a:p>
          <a:endParaRPr lang="ru-RU"/>
        </a:p>
      </dgm:t>
    </dgm:pt>
    <dgm:pt modelId="{24244F6A-656C-42DF-9B69-1F72CEDD01D1}">
      <dgm:prSet phldrT="[Текст]"/>
      <dgm:spPr/>
      <dgm:t>
        <a:bodyPr/>
        <a:lstStyle/>
        <a:p>
          <a:r>
            <a:rPr lang="ru-RU" b="1" i="1" dirty="0" smtClean="0">
              <a:solidFill>
                <a:srgbClr val="FFFF00"/>
              </a:solidFill>
            </a:rPr>
            <a:t>Центр</a:t>
          </a:r>
        </a:p>
        <a:p>
          <a:r>
            <a:rPr lang="ru-RU" b="1" i="1" dirty="0" smtClean="0">
              <a:solidFill>
                <a:srgbClr val="FFFF00"/>
              </a:solidFill>
            </a:rPr>
            <a:t>«Семья</a:t>
          </a:r>
          <a:r>
            <a:rPr lang="ru-RU" b="1" i="1" dirty="0" smtClean="0">
              <a:solidFill>
                <a:srgbClr val="FFFF00"/>
              </a:solidFill>
            </a:rPr>
            <a:t>», </a:t>
          </a:r>
          <a:r>
            <a:rPr lang="ru-RU" b="1" i="1" dirty="0" err="1" smtClean="0">
              <a:solidFill>
                <a:srgbClr val="FFFF00"/>
              </a:solidFill>
            </a:rPr>
            <a:t>соцсфера</a:t>
          </a:r>
          <a:endParaRPr lang="ru-RU" b="1" i="1" dirty="0">
            <a:solidFill>
              <a:srgbClr val="FFFF00"/>
            </a:solidFill>
          </a:endParaRPr>
        </a:p>
      </dgm:t>
    </dgm:pt>
    <dgm:pt modelId="{5D1F2712-EE95-4269-9A7E-80964F3FD0DB}" type="parTrans" cxnId="{CAEF1729-9791-4E25-B74D-F97532F26829}">
      <dgm:prSet/>
      <dgm:spPr/>
      <dgm:t>
        <a:bodyPr/>
        <a:lstStyle/>
        <a:p>
          <a:endParaRPr lang="ru-RU"/>
        </a:p>
      </dgm:t>
    </dgm:pt>
    <dgm:pt modelId="{CF145C3A-392B-4E29-9C52-C49E71559BC8}" type="sibTrans" cxnId="{CAEF1729-9791-4E25-B74D-F97532F26829}">
      <dgm:prSet/>
      <dgm:spPr/>
      <dgm:t>
        <a:bodyPr/>
        <a:lstStyle/>
        <a:p>
          <a:endParaRPr lang="ru-RU"/>
        </a:p>
      </dgm:t>
    </dgm:pt>
    <dgm:pt modelId="{2F504561-F988-4E90-8E63-D26F822868CF}">
      <dgm:prSet phldrT="[Текст]"/>
      <dgm:spPr/>
      <dgm:t>
        <a:bodyPr/>
        <a:lstStyle/>
        <a:p>
          <a:r>
            <a:rPr lang="ru-RU" b="1" i="1" dirty="0" smtClean="0">
              <a:solidFill>
                <a:srgbClr val="FFFF00"/>
              </a:solidFill>
            </a:rPr>
            <a:t>Общественный семейный совет</a:t>
          </a:r>
          <a:endParaRPr lang="ru-RU" b="1" i="1" dirty="0">
            <a:solidFill>
              <a:srgbClr val="FFFF00"/>
            </a:solidFill>
          </a:endParaRPr>
        </a:p>
      </dgm:t>
    </dgm:pt>
    <dgm:pt modelId="{23BF762E-3C37-4DCB-9806-0D17E32480EA}" type="parTrans" cxnId="{91ADC876-E969-4F91-B01C-226A3A662B7D}">
      <dgm:prSet/>
      <dgm:spPr/>
      <dgm:t>
        <a:bodyPr/>
        <a:lstStyle/>
        <a:p>
          <a:endParaRPr lang="ru-RU"/>
        </a:p>
      </dgm:t>
    </dgm:pt>
    <dgm:pt modelId="{8F2A9191-FE43-4528-BF84-205A5FDBE79F}" type="sibTrans" cxnId="{91ADC876-E969-4F91-B01C-226A3A662B7D}">
      <dgm:prSet/>
      <dgm:spPr/>
      <dgm:t>
        <a:bodyPr/>
        <a:lstStyle/>
        <a:p>
          <a:endParaRPr lang="ru-RU"/>
        </a:p>
      </dgm:t>
    </dgm:pt>
    <dgm:pt modelId="{028CDE9F-618C-4EA0-B5B0-FECDF6F8EE92}">
      <dgm:prSet phldrT="[Текст]"/>
      <dgm:spPr/>
      <dgm:t>
        <a:bodyPr/>
        <a:lstStyle/>
        <a:p>
          <a:r>
            <a:rPr lang="ru-RU" b="1" i="1" dirty="0" smtClean="0">
              <a:solidFill>
                <a:srgbClr val="FFFF00"/>
              </a:solidFill>
            </a:rPr>
            <a:t>Движение</a:t>
          </a:r>
          <a:r>
            <a:rPr lang="ru-RU" b="1" i="1" baseline="0" dirty="0" smtClean="0">
              <a:solidFill>
                <a:srgbClr val="FFFF00"/>
              </a:solidFill>
            </a:rPr>
            <a:t> «Матери России»</a:t>
          </a:r>
          <a:endParaRPr lang="ru-RU" b="1" i="1" dirty="0">
            <a:solidFill>
              <a:srgbClr val="FFFF00"/>
            </a:solidFill>
          </a:endParaRPr>
        </a:p>
      </dgm:t>
    </dgm:pt>
    <dgm:pt modelId="{BC57F75C-305E-48F2-8939-6FBBC1CBD8AE}" type="parTrans" cxnId="{097E6D3C-9C0E-4416-9D41-99C28469422F}">
      <dgm:prSet/>
      <dgm:spPr/>
      <dgm:t>
        <a:bodyPr/>
        <a:lstStyle/>
        <a:p>
          <a:endParaRPr lang="ru-RU"/>
        </a:p>
      </dgm:t>
    </dgm:pt>
    <dgm:pt modelId="{E89939F8-E16D-44AE-B2C8-B9130ACBC611}" type="sibTrans" cxnId="{097E6D3C-9C0E-4416-9D41-99C28469422F}">
      <dgm:prSet/>
      <dgm:spPr/>
      <dgm:t>
        <a:bodyPr/>
        <a:lstStyle/>
        <a:p>
          <a:endParaRPr lang="ru-RU"/>
        </a:p>
      </dgm:t>
    </dgm:pt>
    <dgm:pt modelId="{8DD80155-FCCE-4B36-A606-0903C18EDE6E}">
      <dgm:prSet phldrT="[Текст]"/>
      <dgm:spPr/>
      <dgm:t>
        <a:bodyPr/>
        <a:lstStyle/>
        <a:p>
          <a:r>
            <a:rPr lang="ru-RU" b="1" i="1" dirty="0" smtClean="0">
              <a:solidFill>
                <a:srgbClr val="FFFF00"/>
              </a:solidFill>
            </a:rPr>
            <a:t>Женсовет</a:t>
          </a:r>
          <a:endParaRPr lang="ru-RU" b="1" i="1" dirty="0">
            <a:solidFill>
              <a:srgbClr val="FFFF00"/>
            </a:solidFill>
          </a:endParaRPr>
        </a:p>
      </dgm:t>
    </dgm:pt>
    <dgm:pt modelId="{44218C9A-8C96-4F61-9996-A8CC4DEECFE0}" type="parTrans" cxnId="{713E3A65-0B0C-4A47-93B0-0F0DD444D6EB}">
      <dgm:prSet/>
      <dgm:spPr/>
      <dgm:t>
        <a:bodyPr/>
        <a:lstStyle/>
        <a:p>
          <a:endParaRPr lang="ru-RU"/>
        </a:p>
      </dgm:t>
    </dgm:pt>
    <dgm:pt modelId="{CBB7C611-A381-4FFA-A267-FEC8AA057569}" type="sibTrans" cxnId="{713E3A65-0B0C-4A47-93B0-0F0DD444D6EB}">
      <dgm:prSet/>
      <dgm:spPr/>
      <dgm:t>
        <a:bodyPr/>
        <a:lstStyle/>
        <a:p>
          <a:endParaRPr lang="ru-RU"/>
        </a:p>
      </dgm:t>
    </dgm:pt>
    <dgm:pt modelId="{01718D7B-5C87-4E8B-91EA-95F5E02FD707}">
      <dgm:prSet phldrT="[Текст]"/>
      <dgm:spPr/>
      <dgm:t>
        <a:bodyPr/>
        <a:lstStyle/>
        <a:p>
          <a:r>
            <a:rPr lang="ru-RU" b="1" i="1" dirty="0" smtClean="0">
              <a:solidFill>
                <a:srgbClr val="FFFF00"/>
              </a:solidFill>
            </a:rPr>
            <a:t>Духовенство. Союз православных женщин</a:t>
          </a:r>
          <a:endParaRPr lang="ru-RU" b="1" i="1" dirty="0">
            <a:solidFill>
              <a:srgbClr val="FFFF00"/>
            </a:solidFill>
          </a:endParaRPr>
        </a:p>
      </dgm:t>
    </dgm:pt>
    <dgm:pt modelId="{CB114C19-F10D-416C-A0C5-3AEEE857B6F6}" type="parTrans" cxnId="{280A7C5E-8BC0-47A3-81B0-C8FCF71E7EFA}">
      <dgm:prSet/>
      <dgm:spPr/>
      <dgm:t>
        <a:bodyPr/>
        <a:lstStyle/>
        <a:p>
          <a:endParaRPr lang="ru-RU"/>
        </a:p>
      </dgm:t>
    </dgm:pt>
    <dgm:pt modelId="{595C7177-8E83-49E5-8A83-B9C6EBF058F3}" type="sibTrans" cxnId="{280A7C5E-8BC0-47A3-81B0-C8FCF71E7EFA}">
      <dgm:prSet/>
      <dgm:spPr/>
      <dgm:t>
        <a:bodyPr/>
        <a:lstStyle/>
        <a:p>
          <a:endParaRPr lang="ru-RU"/>
        </a:p>
      </dgm:t>
    </dgm:pt>
    <dgm:pt modelId="{43B58228-93E5-4957-A350-81EAF33628C3}" type="pres">
      <dgm:prSet presAssocID="{6A00C7A2-3B88-4BA7-BDDE-BAEBC6366A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74B537-AC25-4FE4-91C1-A1B7C863B192}" type="pres">
      <dgm:prSet presAssocID="{88A5518D-BB06-494A-8836-83AA53CEBBB7}" presName="centerShape" presStyleLbl="node0" presStyleIdx="0" presStyleCnt="1" custScaleX="105384" custScaleY="97873" custLinFactNeighborX="2047" custLinFactNeighborY="-1"/>
      <dgm:spPr/>
      <dgm:t>
        <a:bodyPr/>
        <a:lstStyle/>
        <a:p>
          <a:endParaRPr lang="ru-RU"/>
        </a:p>
      </dgm:t>
    </dgm:pt>
    <dgm:pt modelId="{998754D9-5971-4806-A427-9A281A8CA920}" type="pres">
      <dgm:prSet presAssocID="{24244F6A-656C-42DF-9B69-1F72CEDD01D1}" presName="node" presStyleLbl="node1" presStyleIdx="0" presStyleCnt="5" custScaleX="226617" custScaleY="88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FB8D6-B552-4BC1-947E-6F30BBBB5635}" type="pres">
      <dgm:prSet presAssocID="{24244F6A-656C-42DF-9B69-1F72CEDD01D1}" presName="dummy" presStyleCnt="0"/>
      <dgm:spPr/>
    </dgm:pt>
    <dgm:pt modelId="{B7194A6F-1D09-43B0-8FE7-B19F7F5B47A8}" type="pres">
      <dgm:prSet presAssocID="{CF145C3A-392B-4E29-9C52-C49E71559BC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BC504ACE-3A89-421F-89BE-4F264320E8B2}" type="pres">
      <dgm:prSet presAssocID="{2F504561-F988-4E90-8E63-D26F822868CF}" presName="node" presStyleLbl="node1" presStyleIdx="1" presStyleCnt="5" custScaleX="148668" custScaleY="93014" custRadScaleRad="122623" custRadScaleInc="-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E5F33-49DC-4FE7-91A7-E63BD45E0FA4}" type="pres">
      <dgm:prSet presAssocID="{2F504561-F988-4E90-8E63-D26F822868CF}" presName="dummy" presStyleCnt="0"/>
      <dgm:spPr/>
    </dgm:pt>
    <dgm:pt modelId="{4AE9F41B-2D37-49D2-885D-79E5001753CF}" type="pres">
      <dgm:prSet presAssocID="{8F2A9191-FE43-4528-BF84-205A5FDBE79F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0DCE742-2877-4A7D-8D5F-16FEC3E9C005}" type="pres">
      <dgm:prSet presAssocID="{028CDE9F-618C-4EA0-B5B0-FECDF6F8EE92}" presName="node" presStyleLbl="node1" presStyleIdx="2" presStyleCnt="5" custScaleX="211765" custRadScaleRad="104493" custRadScaleInc="-30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F7344-BD94-47DC-8174-B290015CD41B}" type="pres">
      <dgm:prSet presAssocID="{028CDE9F-618C-4EA0-B5B0-FECDF6F8EE92}" presName="dummy" presStyleCnt="0"/>
      <dgm:spPr/>
    </dgm:pt>
    <dgm:pt modelId="{13BF430C-6B56-47C2-8913-CCDCBA609523}" type="pres">
      <dgm:prSet presAssocID="{E89939F8-E16D-44AE-B2C8-B9130ACBC611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1F35BAA-C0BF-4A34-BC60-DAD0A1D5BEA1}" type="pres">
      <dgm:prSet presAssocID="{8DD80155-FCCE-4B36-A606-0903C18EDE6E}" presName="node" presStyleLbl="node1" presStyleIdx="3" presStyleCnt="5" custScaleX="172901" custScaleY="91746" custRadScaleRad="96577" custRadScaleInc="3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C3077-7B83-4930-A45D-8312CD07B674}" type="pres">
      <dgm:prSet presAssocID="{8DD80155-FCCE-4B36-A606-0903C18EDE6E}" presName="dummy" presStyleCnt="0"/>
      <dgm:spPr/>
    </dgm:pt>
    <dgm:pt modelId="{06033473-C0AF-4B0F-820E-D2BA5DAF617C}" type="pres">
      <dgm:prSet presAssocID="{CBB7C611-A381-4FFA-A267-FEC8AA057569}" presName="sibTrans" presStyleLbl="sibTrans2D1" presStyleIdx="3" presStyleCnt="5" custScaleX="128336" custLinFactNeighborX="5889" custLinFactNeighborY="-780"/>
      <dgm:spPr/>
      <dgm:t>
        <a:bodyPr/>
        <a:lstStyle/>
        <a:p>
          <a:endParaRPr lang="ru-RU"/>
        </a:p>
      </dgm:t>
    </dgm:pt>
    <dgm:pt modelId="{88690DE4-7BFF-4CDF-9386-FCF51B8DAFDD}" type="pres">
      <dgm:prSet presAssocID="{01718D7B-5C87-4E8B-91EA-95F5E02FD707}" presName="node" presStyleLbl="node1" presStyleIdx="4" presStyleCnt="5" custScaleX="157908" custScaleY="106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AB82D-383F-40B7-AC2D-310940C2956E}" type="pres">
      <dgm:prSet presAssocID="{01718D7B-5C87-4E8B-91EA-95F5E02FD707}" presName="dummy" presStyleCnt="0"/>
      <dgm:spPr/>
    </dgm:pt>
    <dgm:pt modelId="{BBB8C4F8-7919-451B-A803-09C7B299D2E9}" type="pres">
      <dgm:prSet presAssocID="{595C7177-8E83-49E5-8A83-B9C6EBF058F3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F7ABA7D2-A428-41AA-8283-DC2FF5380289}" type="presOf" srcId="{CF145C3A-392B-4E29-9C52-C49E71559BC8}" destId="{B7194A6F-1D09-43B0-8FE7-B19F7F5B47A8}" srcOrd="0" destOrd="0" presId="urn:microsoft.com/office/officeart/2005/8/layout/radial6"/>
    <dgm:cxn modelId="{6DBBF2BA-4F69-4A86-8264-1BC3C6B6AD0F}" type="presOf" srcId="{6A00C7A2-3B88-4BA7-BDDE-BAEBC6366A24}" destId="{43B58228-93E5-4957-A350-81EAF33628C3}" srcOrd="0" destOrd="0" presId="urn:microsoft.com/office/officeart/2005/8/layout/radial6"/>
    <dgm:cxn modelId="{43D80C5C-0CF7-4FBA-94DA-8981E5C76BED}" type="presOf" srcId="{E89939F8-E16D-44AE-B2C8-B9130ACBC611}" destId="{13BF430C-6B56-47C2-8913-CCDCBA609523}" srcOrd="0" destOrd="0" presId="urn:microsoft.com/office/officeart/2005/8/layout/radial6"/>
    <dgm:cxn modelId="{097E6D3C-9C0E-4416-9D41-99C28469422F}" srcId="{88A5518D-BB06-494A-8836-83AA53CEBBB7}" destId="{028CDE9F-618C-4EA0-B5B0-FECDF6F8EE92}" srcOrd="2" destOrd="0" parTransId="{BC57F75C-305E-48F2-8939-6FBBC1CBD8AE}" sibTransId="{E89939F8-E16D-44AE-B2C8-B9130ACBC611}"/>
    <dgm:cxn modelId="{713E3A65-0B0C-4A47-93B0-0F0DD444D6EB}" srcId="{88A5518D-BB06-494A-8836-83AA53CEBBB7}" destId="{8DD80155-FCCE-4B36-A606-0903C18EDE6E}" srcOrd="3" destOrd="0" parTransId="{44218C9A-8C96-4F61-9996-A8CC4DEECFE0}" sibTransId="{CBB7C611-A381-4FFA-A267-FEC8AA057569}"/>
    <dgm:cxn modelId="{F78C7CB1-827C-456E-8765-70F4CE61BE0B}" type="presOf" srcId="{028CDE9F-618C-4EA0-B5B0-FECDF6F8EE92}" destId="{60DCE742-2877-4A7D-8D5F-16FEC3E9C005}" srcOrd="0" destOrd="0" presId="urn:microsoft.com/office/officeart/2005/8/layout/radial6"/>
    <dgm:cxn modelId="{CAEF1729-9791-4E25-B74D-F97532F26829}" srcId="{88A5518D-BB06-494A-8836-83AA53CEBBB7}" destId="{24244F6A-656C-42DF-9B69-1F72CEDD01D1}" srcOrd="0" destOrd="0" parTransId="{5D1F2712-EE95-4269-9A7E-80964F3FD0DB}" sibTransId="{CF145C3A-392B-4E29-9C52-C49E71559BC8}"/>
    <dgm:cxn modelId="{91ADC876-E969-4F91-B01C-226A3A662B7D}" srcId="{88A5518D-BB06-494A-8836-83AA53CEBBB7}" destId="{2F504561-F988-4E90-8E63-D26F822868CF}" srcOrd="1" destOrd="0" parTransId="{23BF762E-3C37-4DCB-9806-0D17E32480EA}" sibTransId="{8F2A9191-FE43-4528-BF84-205A5FDBE79F}"/>
    <dgm:cxn modelId="{68304879-64E2-4C58-ADA6-A15F765EFF89}" type="presOf" srcId="{88A5518D-BB06-494A-8836-83AA53CEBBB7}" destId="{1C74B537-AC25-4FE4-91C1-A1B7C863B192}" srcOrd="0" destOrd="0" presId="urn:microsoft.com/office/officeart/2005/8/layout/radial6"/>
    <dgm:cxn modelId="{968F71EC-F93F-4B13-9AFA-1BC6BF7A7D5D}" type="presOf" srcId="{8F2A9191-FE43-4528-BF84-205A5FDBE79F}" destId="{4AE9F41B-2D37-49D2-885D-79E5001753CF}" srcOrd="0" destOrd="0" presId="urn:microsoft.com/office/officeart/2005/8/layout/radial6"/>
    <dgm:cxn modelId="{1FB068D1-38D6-4CAE-B6F6-FF7F2CD962A7}" type="presOf" srcId="{595C7177-8E83-49E5-8A83-B9C6EBF058F3}" destId="{BBB8C4F8-7919-451B-A803-09C7B299D2E9}" srcOrd="0" destOrd="0" presId="urn:microsoft.com/office/officeart/2005/8/layout/radial6"/>
    <dgm:cxn modelId="{AD66FE5D-4D2A-4BCE-A536-00D43AB344D9}" type="presOf" srcId="{2F504561-F988-4E90-8E63-D26F822868CF}" destId="{BC504ACE-3A89-421F-89BE-4F264320E8B2}" srcOrd="0" destOrd="0" presId="urn:microsoft.com/office/officeart/2005/8/layout/radial6"/>
    <dgm:cxn modelId="{87B26552-B6E6-4BDC-82EB-0131C43AB031}" type="presOf" srcId="{24244F6A-656C-42DF-9B69-1F72CEDD01D1}" destId="{998754D9-5971-4806-A427-9A281A8CA920}" srcOrd="0" destOrd="0" presId="urn:microsoft.com/office/officeart/2005/8/layout/radial6"/>
    <dgm:cxn modelId="{5130D93A-4EF7-45A3-901F-39104A6FC112}" srcId="{6A00C7A2-3B88-4BA7-BDDE-BAEBC6366A24}" destId="{88A5518D-BB06-494A-8836-83AA53CEBBB7}" srcOrd="0" destOrd="0" parTransId="{B821CAF6-2962-421C-A780-D23219A26BF1}" sibTransId="{550032BA-5169-4C33-B8B1-CD2C4DD2BD17}"/>
    <dgm:cxn modelId="{9A7EEAC1-D286-4324-ACBD-6DDB5D96EBCE}" type="presOf" srcId="{CBB7C611-A381-4FFA-A267-FEC8AA057569}" destId="{06033473-C0AF-4B0F-820E-D2BA5DAF617C}" srcOrd="0" destOrd="0" presId="urn:microsoft.com/office/officeart/2005/8/layout/radial6"/>
    <dgm:cxn modelId="{280A7C5E-8BC0-47A3-81B0-C8FCF71E7EFA}" srcId="{88A5518D-BB06-494A-8836-83AA53CEBBB7}" destId="{01718D7B-5C87-4E8B-91EA-95F5E02FD707}" srcOrd="4" destOrd="0" parTransId="{CB114C19-F10D-416C-A0C5-3AEEE857B6F6}" sibTransId="{595C7177-8E83-49E5-8A83-B9C6EBF058F3}"/>
    <dgm:cxn modelId="{B708E8D9-85DA-4C30-906C-FF646839F0F2}" type="presOf" srcId="{8DD80155-FCCE-4B36-A606-0903C18EDE6E}" destId="{11F35BAA-C0BF-4A34-BC60-DAD0A1D5BEA1}" srcOrd="0" destOrd="0" presId="urn:microsoft.com/office/officeart/2005/8/layout/radial6"/>
    <dgm:cxn modelId="{DBB8A766-BE64-4921-8D90-9EF4534D71F2}" type="presOf" srcId="{01718D7B-5C87-4E8B-91EA-95F5E02FD707}" destId="{88690DE4-7BFF-4CDF-9386-FCF51B8DAFDD}" srcOrd="0" destOrd="0" presId="urn:microsoft.com/office/officeart/2005/8/layout/radial6"/>
    <dgm:cxn modelId="{F6EC49CE-332D-449B-B807-EF5F2E86CEB4}" type="presParOf" srcId="{43B58228-93E5-4957-A350-81EAF33628C3}" destId="{1C74B537-AC25-4FE4-91C1-A1B7C863B192}" srcOrd="0" destOrd="0" presId="urn:microsoft.com/office/officeart/2005/8/layout/radial6"/>
    <dgm:cxn modelId="{76BEA1FB-7E71-4E56-ACBE-EDD7D4553B95}" type="presParOf" srcId="{43B58228-93E5-4957-A350-81EAF33628C3}" destId="{998754D9-5971-4806-A427-9A281A8CA920}" srcOrd="1" destOrd="0" presId="urn:microsoft.com/office/officeart/2005/8/layout/radial6"/>
    <dgm:cxn modelId="{3D7D90E0-4E2A-4D56-8041-4D7CAF12FB0C}" type="presParOf" srcId="{43B58228-93E5-4957-A350-81EAF33628C3}" destId="{EFBFB8D6-B552-4BC1-947E-6F30BBBB5635}" srcOrd="2" destOrd="0" presId="urn:microsoft.com/office/officeart/2005/8/layout/radial6"/>
    <dgm:cxn modelId="{D54493EE-9893-416F-8590-214908E61710}" type="presParOf" srcId="{43B58228-93E5-4957-A350-81EAF33628C3}" destId="{B7194A6F-1D09-43B0-8FE7-B19F7F5B47A8}" srcOrd="3" destOrd="0" presId="urn:microsoft.com/office/officeart/2005/8/layout/radial6"/>
    <dgm:cxn modelId="{75CB7144-0737-4F0D-82F5-A6AFAAFCBBB3}" type="presParOf" srcId="{43B58228-93E5-4957-A350-81EAF33628C3}" destId="{BC504ACE-3A89-421F-89BE-4F264320E8B2}" srcOrd="4" destOrd="0" presId="urn:microsoft.com/office/officeart/2005/8/layout/radial6"/>
    <dgm:cxn modelId="{F00A7A8D-EDA7-4502-B19E-3D4D9B7A814C}" type="presParOf" srcId="{43B58228-93E5-4957-A350-81EAF33628C3}" destId="{797E5F33-49DC-4FE7-91A7-E63BD45E0FA4}" srcOrd="5" destOrd="0" presId="urn:microsoft.com/office/officeart/2005/8/layout/radial6"/>
    <dgm:cxn modelId="{765EA019-FA35-4831-8A1E-5A9F8617A817}" type="presParOf" srcId="{43B58228-93E5-4957-A350-81EAF33628C3}" destId="{4AE9F41B-2D37-49D2-885D-79E5001753CF}" srcOrd="6" destOrd="0" presId="urn:microsoft.com/office/officeart/2005/8/layout/radial6"/>
    <dgm:cxn modelId="{B5D7A789-FEC0-4B69-8978-7BCFC35FD241}" type="presParOf" srcId="{43B58228-93E5-4957-A350-81EAF33628C3}" destId="{60DCE742-2877-4A7D-8D5F-16FEC3E9C005}" srcOrd="7" destOrd="0" presId="urn:microsoft.com/office/officeart/2005/8/layout/radial6"/>
    <dgm:cxn modelId="{7ADBA439-9766-4EC4-8AEC-0DD22D0E480C}" type="presParOf" srcId="{43B58228-93E5-4957-A350-81EAF33628C3}" destId="{3B2F7344-BD94-47DC-8174-B290015CD41B}" srcOrd="8" destOrd="0" presId="urn:microsoft.com/office/officeart/2005/8/layout/radial6"/>
    <dgm:cxn modelId="{AD8BBD75-88E4-41A8-BE97-92F5278E2E49}" type="presParOf" srcId="{43B58228-93E5-4957-A350-81EAF33628C3}" destId="{13BF430C-6B56-47C2-8913-CCDCBA609523}" srcOrd="9" destOrd="0" presId="urn:microsoft.com/office/officeart/2005/8/layout/radial6"/>
    <dgm:cxn modelId="{E5FD82FC-577B-42F7-A954-AD4A4505DD9E}" type="presParOf" srcId="{43B58228-93E5-4957-A350-81EAF33628C3}" destId="{11F35BAA-C0BF-4A34-BC60-DAD0A1D5BEA1}" srcOrd="10" destOrd="0" presId="urn:microsoft.com/office/officeart/2005/8/layout/radial6"/>
    <dgm:cxn modelId="{220C98C5-6067-4221-B87D-EEB5A69026DF}" type="presParOf" srcId="{43B58228-93E5-4957-A350-81EAF33628C3}" destId="{036C3077-7B83-4930-A45D-8312CD07B674}" srcOrd="11" destOrd="0" presId="urn:microsoft.com/office/officeart/2005/8/layout/radial6"/>
    <dgm:cxn modelId="{236D5BA2-BEC6-49BC-B4AA-1B879A5CD1AC}" type="presParOf" srcId="{43B58228-93E5-4957-A350-81EAF33628C3}" destId="{06033473-C0AF-4B0F-820E-D2BA5DAF617C}" srcOrd="12" destOrd="0" presId="urn:microsoft.com/office/officeart/2005/8/layout/radial6"/>
    <dgm:cxn modelId="{3649F9C4-7100-4F12-B48D-A95A20F735F2}" type="presParOf" srcId="{43B58228-93E5-4957-A350-81EAF33628C3}" destId="{88690DE4-7BFF-4CDF-9386-FCF51B8DAFDD}" srcOrd="13" destOrd="0" presId="urn:microsoft.com/office/officeart/2005/8/layout/radial6"/>
    <dgm:cxn modelId="{FDE70E24-486C-4D93-AFD6-37A983549B15}" type="presParOf" srcId="{43B58228-93E5-4957-A350-81EAF33628C3}" destId="{B9AAB82D-383F-40B7-AC2D-310940C2956E}" srcOrd="14" destOrd="0" presId="urn:microsoft.com/office/officeart/2005/8/layout/radial6"/>
    <dgm:cxn modelId="{6CEEBD37-F4AA-4348-A80B-4E7CE97A68EB}" type="presParOf" srcId="{43B58228-93E5-4957-A350-81EAF33628C3}" destId="{BBB8C4F8-7919-451B-A803-09C7B299D2E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8C4F8-7919-451B-A803-09C7B299D2E9}">
      <dsp:nvSpPr>
        <dsp:cNvPr id="0" name=""/>
        <dsp:cNvSpPr/>
      </dsp:nvSpPr>
      <dsp:spPr>
        <a:xfrm>
          <a:off x="1160131" y="451340"/>
          <a:ext cx="3223382" cy="3223382"/>
        </a:xfrm>
        <a:prstGeom prst="blockArc">
          <a:avLst>
            <a:gd name="adj1" fmla="val 11880000"/>
            <a:gd name="adj2" fmla="val 16200000"/>
            <a:gd name="adj3" fmla="val 46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33473-C0AF-4B0F-820E-D2BA5DAF617C}">
      <dsp:nvSpPr>
        <dsp:cNvPr id="0" name=""/>
        <dsp:cNvSpPr/>
      </dsp:nvSpPr>
      <dsp:spPr>
        <a:xfrm>
          <a:off x="910804" y="368484"/>
          <a:ext cx="4136760" cy="3223382"/>
        </a:xfrm>
        <a:prstGeom prst="blockArc">
          <a:avLst>
            <a:gd name="adj1" fmla="val 7986004"/>
            <a:gd name="adj2" fmla="val 11748278"/>
            <a:gd name="adj3" fmla="val 46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F430C-6B56-47C2-8913-CCDCBA609523}">
      <dsp:nvSpPr>
        <dsp:cNvPr id="0" name=""/>
        <dsp:cNvSpPr/>
      </dsp:nvSpPr>
      <dsp:spPr>
        <a:xfrm>
          <a:off x="1249584" y="465415"/>
          <a:ext cx="3223382" cy="3223382"/>
        </a:xfrm>
        <a:prstGeom prst="blockArc">
          <a:avLst>
            <a:gd name="adj1" fmla="val 2915539"/>
            <a:gd name="adj2" fmla="val 8207925"/>
            <a:gd name="adj3" fmla="val 46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9F41B-2D37-49D2-885D-79E5001753CF}">
      <dsp:nvSpPr>
        <dsp:cNvPr id="0" name=""/>
        <dsp:cNvSpPr/>
      </dsp:nvSpPr>
      <dsp:spPr>
        <a:xfrm>
          <a:off x="1484202" y="294232"/>
          <a:ext cx="3223382" cy="3223382"/>
        </a:xfrm>
        <a:prstGeom prst="blockArc">
          <a:avLst>
            <a:gd name="adj1" fmla="val 20614896"/>
            <a:gd name="adj2" fmla="val 3550618"/>
            <a:gd name="adj3" fmla="val 46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94A6F-1D09-43B0-8FE7-B19F7F5B47A8}">
      <dsp:nvSpPr>
        <dsp:cNvPr id="0" name=""/>
        <dsp:cNvSpPr/>
      </dsp:nvSpPr>
      <dsp:spPr>
        <a:xfrm>
          <a:off x="1522870" y="408983"/>
          <a:ext cx="3223382" cy="3223382"/>
        </a:xfrm>
        <a:prstGeom prst="blockArc">
          <a:avLst>
            <a:gd name="adj1" fmla="val 15400750"/>
            <a:gd name="adj2" fmla="val 20350420"/>
            <a:gd name="adj3" fmla="val 46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4B537-AC25-4FE4-91C1-A1B7C863B192}">
      <dsp:nvSpPr>
        <dsp:cNvPr id="0" name=""/>
        <dsp:cNvSpPr/>
      </dsp:nvSpPr>
      <dsp:spPr>
        <a:xfrm>
          <a:off x="2055764" y="1338117"/>
          <a:ext cx="1561025" cy="14497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C000"/>
              </a:solidFill>
            </a:rPr>
            <a:t>клиент</a:t>
          </a:r>
          <a:endParaRPr lang="ru-RU" sz="2200" b="1" kern="1200" dirty="0">
            <a:solidFill>
              <a:srgbClr val="FFC000"/>
            </a:solidFill>
          </a:endParaRPr>
        </a:p>
      </dsp:txBody>
      <dsp:txXfrm>
        <a:off x="2284371" y="1550430"/>
        <a:ext cx="1103811" cy="1025141"/>
      </dsp:txXfrm>
    </dsp:sp>
    <dsp:sp modelId="{998754D9-5971-4806-A427-9A281A8CA920}">
      <dsp:nvSpPr>
        <dsp:cNvPr id="0" name=""/>
        <dsp:cNvSpPr/>
      </dsp:nvSpPr>
      <dsp:spPr>
        <a:xfrm>
          <a:off x="1596936" y="31005"/>
          <a:ext cx="2349772" cy="915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rgbClr val="FFFF00"/>
              </a:solidFill>
            </a:rPr>
            <a:t>Центр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rgbClr val="FFFF00"/>
              </a:solidFill>
            </a:rPr>
            <a:t>«Семья</a:t>
          </a:r>
          <a:r>
            <a:rPr lang="ru-RU" sz="1100" b="1" i="1" kern="1200" dirty="0" smtClean="0">
              <a:solidFill>
                <a:srgbClr val="FFFF00"/>
              </a:solidFill>
            </a:rPr>
            <a:t>», </a:t>
          </a:r>
          <a:r>
            <a:rPr lang="ru-RU" sz="1100" b="1" i="1" kern="1200" dirty="0" err="1" smtClean="0">
              <a:solidFill>
                <a:srgbClr val="FFFF00"/>
              </a:solidFill>
            </a:rPr>
            <a:t>соцсфера</a:t>
          </a:r>
          <a:endParaRPr lang="ru-RU" sz="1100" b="1" i="1" kern="1200" dirty="0">
            <a:solidFill>
              <a:srgbClr val="FFFF00"/>
            </a:solidFill>
          </a:endParaRPr>
        </a:p>
      </dsp:txBody>
      <dsp:txXfrm>
        <a:off x="1941052" y="165051"/>
        <a:ext cx="1661540" cy="647234"/>
      </dsp:txXfrm>
    </dsp:sp>
    <dsp:sp modelId="{BC504ACE-3A89-421F-89BE-4F264320E8B2}">
      <dsp:nvSpPr>
        <dsp:cNvPr id="0" name=""/>
        <dsp:cNvSpPr/>
      </dsp:nvSpPr>
      <dsp:spPr>
        <a:xfrm>
          <a:off x="3835296" y="978703"/>
          <a:ext cx="1541526" cy="9644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rgbClr val="FFFF00"/>
              </a:solidFill>
            </a:rPr>
            <a:t>Общественный семейный совет</a:t>
          </a:r>
          <a:endParaRPr lang="ru-RU" sz="1100" b="1" i="1" kern="1200" dirty="0">
            <a:solidFill>
              <a:srgbClr val="FFFF00"/>
            </a:solidFill>
          </a:endParaRPr>
        </a:p>
      </dsp:txBody>
      <dsp:txXfrm>
        <a:off x="4061047" y="1119944"/>
        <a:ext cx="1090024" cy="681972"/>
      </dsp:txXfrm>
    </dsp:sp>
    <dsp:sp modelId="{60DCE742-2877-4A7D-8D5F-16FEC3E9C005}">
      <dsp:nvSpPr>
        <dsp:cNvPr id="0" name=""/>
        <dsp:cNvSpPr/>
      </dsp:nvSpPr>
      <dsp:spPr>
        <a:xfrm>
          <a:off x="2804691" y="2739468"/>
          <a:ext cx="2195773" cy="1036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rgbClr val="FFFF00"/>
              </a:solidFill>
            </a:rPr>
            <a:t>Движение</a:t>
          </a:r>
          <a:r>
            <a:rPr lang="ru-RU" sz="1100" b="1" i="1" kern="1200" baseline="0" dirty="0" smtClean="0">
              <a:solidFill>
                <a:srgbClr val="FFFF00"/>
              </a:solidFill>
            </a:rPr>
            <a:t> «Матери России»</a:t>
          </a:r>
          <a:endParaRPr lang="ru-RU" sz="1100" b="1" i="1" kern="1200" dirty="0">
            <a:solidFill>
              <a:srgbClr val="FFFF00"/>
            </a:solidFill>
          </a:endParaRPr>
        </a:p>
      </dsp:txBody>
      <dsp:txXfrm>
        <a:off x="3126255" y="2891317"/>
        <a:ext cx="1552645" cy="733193"/>
      </dsp:txXfrm>
    </dsp:sp>
    <dsp:sp modelId="{11F35BAA-C0BF-4A34-BC60-DAD0A1D5BEA1}">
      <dsp:nvSpPr>
        <dsp:cNvPr id="0" name=""/>
        <dsp:cNvSpPr/>
      </dsp:nvSpPr>
      <dsp:spPr>
        <a:xfrm>
          <a:off x="817239" y="2679204"/>
          <a:ext cx="1792796" cy="951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rgbClr val="FFFF00"/>
              </a:solidFill>
            </a:rPr>
            <a:t>Женсовет</a:t>
          </a:r>
          <a:endParaRPr lang="ru-RU" sz="1100" b="1" i="1" kern="1200" dirty="0">
            <a:solidFill>
              <a:srgbClr val="FFFF00"/>
            </a:solidFill>
          </a:endParaRPr>
        </a:p>
      </dsp:txBody>
      <dsp:txXfrm>
        <a:off x="1079788" y="2818520"/>
        <a:ext cx="1267698" cy="672674"/>
      </dsp:txXfrm>
    </dsp:sp>
    <dsp:sp modelId="{88690DE4-7BFF-4CDF-9386-FCF51B8DAFDD}">
      <dsp:nvSpPr>
        <dsp:cNvPr id="0" name=""/>
        <dsp:cNvSpPr/>
      </dsp:nvSpPr>
      <dsp:spPr>
        <a:xfrm>
          <a:off x="455846" y="1023537"/>
          <a:ext cx="1637335" cy="11059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rgbClr val="FFFF00"/>
              </a:solidFill>
            </a:rPr>
            <a:t>Духовенство. Союз православных женщин</a:t>
          </a:r>
          <a:endParaRPr lang="ru-RU" sz="1100" b="1" i="1" kern="1200" dirty="0">
            <a:solidFill>
              <a:srgbClr val="FFFF00"/>
            </a:solidFill>
          </a:endParaRPr>
        </a:p>
      </dsp:txBody>
      <dsp:txXfrm>
        <a:off x="695628" y="1185504"/>
        <a:ext cx="1157771" cy="782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6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46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69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2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80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52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0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53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2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1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00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39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6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39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86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28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3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23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18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14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ECFF599-5EE3-4991-8FF0-2DFBC25B6952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85E25A-C4E2-4223-94BD-C3E92726CB8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gifok.net/images/2015/10/20/Decorative-elements_67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6" y="0"/>
            <a:ext cx="2075036" cy="20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 descr="http://gifok.net/images/2015/10/20/Decorative-elements_67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424" y="0"/>
            <a:ext cx="1982316" cy="20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.xooimage.com/files110/0/5/c/0_9f4ab_5d9a8342_orig-1--488d9d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6" y="0"/>
            <a:ext cx="9144000" cy="68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4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gifok.net/images/2015/10/20/Decorative-elements_67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6" y="0"/>
            <a:ext cx="2075036" cy="20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 descr="http://gifok.net/images/2015/10/20/Decorative-elements_67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424" y="0"/>
            <a:ext cx="1982316" cy="20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.xooimage.com/files110/0/5/c/0_9f4ab_5d9a8342_orig-1--488d9d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6" y="0"/>
            <a:ext cx="9144000" cy="68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9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hyperlink" Target="https://ok.ru/ogkusotssp/topic/69418490817464" TargetMode="External"/><Relationship Id="rId4" Type="http://schemas.openxmlformats.org/officeDocument/2006/relationships/hyperlink" Target="https://ok.ru/ogkusotssp/topic/7002874278188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340768"/>
            <a:ext cx="8424936" cy="3336985"/>
          </a:xfrm>
        </p:spPr>
        <p:txBody>
          <a:bodyPr/>
          <a:lstStyle/>
          <a:p>
            <a:r>
              <a:rPr lang="ru-RU" sz="4000" b="1" dirty="0"/>
              <a:t>««Лучшая практика </a:t>
            </a:r>
            <a:br>
              <a:rPr lang="ru-RU" sz="4000" b="1" dirty="0"/>
            </a:br>
            <a:r>
              <a:rPr lang="ru-RU" sz="4000" b="1" dirty="0"/>
              <a:t>предоставления социальных услуг </a:t>
            </a:r>
            <a:br>
              <a:rPr lang="ru-RU" sz="4000" b="1" dirty="0"/>
            </a:br>
            <a:r>
              <a:rPr lang="ru-RU" sz="4000" b="1" dirty="0"/>
              <a:t>в сельской и труднодоступной местности»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941168"/>
            <a:ext cx="7848872" cy="121920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Отделение ОГАУСО ЦСПП </a:t>
            </a:r>
            <a:r>
              <a:rPr lang="ru-RU" b="1" i="1" dirty="0" err="1" smtClean="0">
                <a:solidFill>
                  <a:srgbClr val="C00000"/>
                </a:solidFill>
              </a:rPr>
              <a:t>СиД</a:t>
            </a:r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В МО «</a:t>
            </a:r>
            <a:r>
              <a:rPr lang="ru-RU" b="1" i="1" dirty="0" err="1" smtClean="0">
                <a:solidFill>
                  <a:srgbClr val="C00000"/>
                </a:solidFill>
              </a:rPr>
              <a:t>Тереньгульский</a:t>
            </a:r>
            <a:r>
              <a:rPr lang="ru-RU" b="1" i="1" dirty="0" smtClean="0">
                <a:solidFill>
                  <a:srgbClr val="C00000"/>
                </a:solidFill>
              </a:rPr>
              <a:t> район»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Педагог- психолог Резчикова Елена Вениаминовна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198" y="5089811"/>
            <a:ext cx="9143999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solidFill>
                  <a:srgbClr val="002060"/>
                </a:solidFill>
              </a:rPr>
              <a:t>Нашим </a:t>
            </a:r>
            <a:r>
              <a:rPr lang="ru-RU" sz="2800" b="1" i="1" dirty="0">
                <a:solidFill>
                  <a:srgbClr val="002060"/>
                </a:solidFill>
              </a:rPr>
              <a:t>отделением и общественными </a:t>
            </a:r>
            <a:r>
              <a:rPr lang="ru-RU" sz="2800" b="1" i="1" dirty="0" smtClean="0">
                <a:solidFill>
                  <a:srgbClr val="002060"/>
                </a:solidFill>
              </a:rPr>
              <a:t>организациями ведется </a:t>
            </a:r>
            <a:r>
              <a:rPr lang="ru-RU" sz="2800" b="1" i="1" dirty="0" smtClean="0">
                <a:solidFill>
                  <a:srgbClr val="002060"/>
                </a:solidFill>
              </a:rPr>
              <a:t>работа с мотивированными клиентами </a:t>
            </a:r>
            <a:r>
              <a:rPr lang="ru-RU" sz="2800" b="1" i="1" dirty="0">
                <a:solidFill>
                  <a:srgbClr val="002060"/>
                </a:solidFill>
              </a:rPr>
              <a:t>и с членами семей- </a:t>
            </a:r>
            <a:r>
              <a:rPr lang="ru-RU" sz="2800" b="1" i="1" dirty="0" smtClean="0">
                <a:solidFill>
                  <a:srgbClr val="002060"/>
                </a:solidFill>
              </a:rPr>
              <a:t>супругами, детьми.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3600400" cy="271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785">
            <a:off x="395537" y="264276"/>
            <a:ext cx="2224396" cy="29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79" y="2976129"/>
            <a:ext cx="3181696" cy="228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8" y="3040311"/>
            <a:ext cx="2872019" cy="215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027">
            <a:off x="6778337" y="357924"/>
            <a:ext cx="187220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9" y="3158235"/>
            <a:ext cx="2588137" cy="194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6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568952" cy="10081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i="1" dirty="0" smtClean="0"/>
              <a:t>Одним из ресурсов в стимулировании к лечению и кодировки от алкогольной зависимости является наше отделение, </a:t>
            </a:r>
            <a:r>
              <a:rPr lang="ru-RU" sz="3200" b="1" i="1" dirty="0"/>
              <a:t>г</a:t>
            </a:r>
            <a:r>
              <a:rPr lang="ru-RU" sz="3200" b="1" i="1" dirty="0" smtClean="0"/>
              <a:t>де клиенты находят понимание и поддержку. </a:t>
            </a:r>
            <a:br>
              <a:rPr lang="ru-RU" sz="3200" b="1" i="1" dirty="0" smtClean="0"/>
            </a:br>
            <a:endParaRPr lang="ru-RU" sz="3200" b="1" i="1" dirty="0"/>
          </a:p>
        </p:txBody>
      </p:sp>
      <p:pic>
        <p:nvPicPr>
          <p:cNvPr id="1026" name="Picture 2" descr="C:\Users\Елена\Desktop\i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567264" cy="41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ена\Downloads\IMG2023120614391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5132"/>
            <a:ext cx="2998987" cy="30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038" y="126763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 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саморазрушаюшую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деятельность заменить позитивной, в качестве которой может выступать любая деятельность: йога,  бег, езда на велосипеде, рукоделие, рисование и многое другое. </a:t>
            </a:r>
          </a:p>
        </p:txBody>
      </p:sp>
      <p:pic>
        <p:nvPicPr>
          <p:cNvPr id="3078" name="Picture 6" descr="C:\Users\Елена\Desktop\G9qiXBbFpV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27" y="1225132"/>
            <a:ext cx="2297753" cy="30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\Desktop\uOpoZU-lxt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25132"/>
            <a:ext cx="3094112" cy="23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лена\Desktop\t7X8Suo_n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39" y="3861048"/>
            <a:ext cx="3094112" cy="23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0" y="4077072"/>
            <a:ext cx="199815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2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i="1" dirty="0">
                <a:solidFill>
                  <a:srgbClr val="002060"/>
                </a:solidFill>
              </a:rPr>
              <a:t>По результатам работы за 2023 год прошли кодировку 3 мужчины и 5 женщин, и еще 5 женщин стационарное лечение в Ульяновском наркологическом диспансере. Из 13 человек- 2 семейные пары</a:t>
            </a:r>
            <a:r>
              <a:rPr lang="ru-RU" sz="3200" b="1" i="1" dirty="0" smtClean="0">
                <a:solidFill>
                  <a:srgbClr val="002060"/>
                </a:solidFill>
              </a:rPr>
              <a:t>.</a:t>
            </a:r>
            <a:r>
              <a:rPr lang="ru-RU" sz="3200" b="1" i="1" dirty="0">
                <a:solidFill>
                  <a:srgbClr val="002060"/>
                </a:solidFill>
              </a:rPr>
              <a:t/>
            </a:r>
            <a:br>
              <a:rPr lang="ru-RU" sz="3200" b="1" i="1" dirty="0">
                <a:solidFill>
                  <a:srgbClr val="002060"/>
                </a:solidFill>
              </a:rPr>
            </a:br>
            <a:r>
              <a:rPr lang="ru-RU" sz="3200" b="1" i="1" dirty="0">
                <a:solidFill>
                  <a:srgbClr val="002060"/>
                </a:solidFill>
              </a:rPr>
              <a:t>Категории населения: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" y="3358985"/>
            <a:ext cx="7472386" cy="32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05064"/>
            <a:ext cx="8640960" cy="1600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2800" b="1" i="1" dirty="0" smtClean="0">
                <a:solidFill>
                  <a:srgbClr val="FF0000"/>
                </a:solidFill>
              </a:rPr>
              <a:t>Результатами курса лечения и кодирования </a:t>
            </a:r>
            <a:r>
              <a:rPr lang="ru-RU" sz="2800" b="1" i="1" dirty="0">
                <a:solidFill>
                  <a:srgbClr val="FF0000"/>
                </a:solidFill>
              </a:rPr>
              <a:t>стало следующее</a:t>
            </a:r>
            <a:r>
              <a:rPr lang="ru-RU" sz="2800" b="1" i="1" dirty="0" smtClean="0">
                <a:solidFill>
                  <a:srgbClr val="FF0000"/>
                </a:solidFill>
              </a:rPr>
              <a:t>: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 smtClean="0">
                <a:solidFill>
                  <a:srgbClr val="002060"/>
                </a:solidFill>
              </a:rPr>
              <a:t>- формирование </a:t>
            </a:r>
            <a:r>
              <a:rPr lang="ru-RU" sz="2800" b="1" i="1" dirty="0">
                <a:solidFill>
                  <a:srgbClr val="002060"/>
                </a:solidFill>
              </a:rPr>
              <a:t>благоприятной атмосферы в </a:t>
            </a:r>
            <a:r>
              <a:rPr lang="ru-RU" sz="2800" b="1" i="1" dirty="0" smtClean="0">
                <a:solidFill>
                  <a:srgbClr val="002060"/>
                </a:solidFill>
              </a:rPr>
              <a:t>семье (снижение количества конфликтов супружеских и детско- родительских);</a:t>
            </a: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- помощь </a:t>
            </a:r>
            <a:r>
              <a:rPr lang="ru-RU" sz="2800" b="1" i="1" dirty="0">
                <a:solidFill>
                  <a:srgbClr val="002060"/>
                </a:solidFill>
              </a:rPr>
              <a:t>в решении </a:t>
            </a:r>
            <a:r>
              <a:rPr lang="ru-RU" sz="2800" b="1" i="1" dirty="0" smtClean="0">
                <a:solidFill>
                  <a:srgbClr val="002060"/>
                </a:solidFill>
              </a:rPr>
              <a:t>личных и финансовых проблем (оформление материальной помощи,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самозанятости</a:t>
            </a:r>
            <a:r>
              <a:rPr lang="ru-RU" sz="2800" b="1" i="1" dirty="0" smtClean="0">
                <a:solidFill>
                  <a:srgbClr val="002060"/>
                </a:solidFill>
              </a:rPr>
              <a:t>, возврат детей из приюта); </a:t>
            </a: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- помощь </a:t>
            </a:r>
            <a:r>
              <a:rPr lang="ru-RU" sz="2800" b="1" i="1" dirty="0">
                <a:solidFill>
                  <a:srgbClr val="002060"/>
                </a:solidFill>
              </a:rPr>
              <a:t>в поиске места </a:t>
            </a:r>
            <a:r>
              <a:rPr lang="ru-RU" sz="2800" b="1" i="1" dirty="0" smtClean="0">
                <a:solidFill>
                  <a:srgbClr val="002060"/>
                </a:solidFill>
              </a:rPr>
              <a:t>работы, трудоустройство. </a:t>
            </a:r>
            <a:r>
              <a:rPr lang="ru-RU" sz="2800" b="1" i="1" dirty="0"/>
              <a:t/>
            </a:r>
            <a:br>
              <a:rPr lang="ru-RU" sz="2800" b="1" i="1" dirty="0"/>
            </a:b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9697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C00000"/>
                </a:solidFill>
              </a:rPr>
              <a:t>Оценка возможности тиражирования практики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252536" y="1196752"/>
            <a:ext cx="9577064" cy="266429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Ввиду удаленности от городской инфраструктуры, где предоставляются анонимные услуги, проводится большая профилактическая работа по употреблению ПАВ, сельскому жителю такие услуги не доступны.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70790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29751"/>
            <a:ext cx="2670551" cy="269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5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7822"/>
            <a:ext cx="2067362" cy="36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37" y="116632"/>
            <a:ext cx="90316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Реализация данной практики  позволила охватить население и является  доступной для жителей района и области, так как включает  не только посещение индивидуальных и групповых занятий непосредственно в отделении, но и проведение регулярных индивидуальных и групповых онлайн встреч на площадках </a:t>
            </a:r>
            <a:r>
              <a:rPr lang="ru-RU" b="1" dirty="0" err="1">
                <a:solidFill>
                  <a:srgbClr val="FF0000"/>
                </a:solidFill>
              </a:rPr>
              <a:t>Zoom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Сферум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88" y="1745875"/>
            <a:ext cx="2099967" cy="373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43" y="2636912"/>
            <a:ext cx="2381693" cy="374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9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ownloads\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2" y="2634257"/>
            <a:ext cx="3689774" cy="41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188640"/>
            <a:ext cx="8568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Статья «Организация работы по профилактике и преодолению злоупотреблениями ПАВ: кодирование от алкогольной зависимости членов семей, находящихся в социально- опасном положении»  вошла в сборник успешных практик учреждений социального обслуживания Ульяновской области, выпускаемый Министерством социального развития Ульяновской области, по итогам 2023 года. </a:t>
            </a:r>
          </a:p>
        </p:txBody>
      </p:sp>
      <p:pic>
        <p:nvPicPr>
          <p:cNvPr id="1027" name="Picture 3" descr="C:\Users\Елена\Downloads\фото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43" y="3717032"/>
            <a:ext cx="4562116" cy="29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60016" y="3347672"/>
            <a:ext cx="5031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ok.ru/ogkusotssp/topic/70028742781880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2219" y="1965221"/>
            <a:ext cx="5167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ok.ru/ogkusotssp/topic/69418490817464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 descr="C:\Users\Елена\Desktop\Резчикова\Кодирование\изображение_viber_2024-04-11_14-38-27-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03" y="1645613"/>
            <a:ext cx="1766871" cy="166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8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114597"/>
            <a:ext cx="8229600" cy="1123528"/>
          </a:xfrm>
        </p:spPr>
        <p:txBody>
          <a:bodyPr/>
          <a:lstStyle/>
          <a:p>
            <a:r>
              <a:rPr lang="ru-RU" sz="4800" dirty="0" smtClean="0">
                <a:solidFill>
                  <a:srgbClr val="C00000"/>
                </a:solidFill>
              </a:rPr>
              <a:t>Акция  «Корзина добра»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7" y="3999568"/>
            <a:ext cx="3472608" cy="26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69889"/>
            <a:ext cx="4112212" cy="256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8392"/>
            <a:ext cx="1990084" cy="283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89" y="1263313"/>
            <a:ext cx="1829411" cy="261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827491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  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er\Desktop\фото отзы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4" y="1138040"/>
            <a:ext cx="45660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3280" y="58555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клиентов</a:t>
            </a:r>
            <a:endParaRPr lang="ru-RU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8" y="3573016"/>
            <a:ext cx="443297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2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22108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i="1" u="sng" dirty="0" smtClean="0"/>
              <a:t>                                                    Начало работы в центре :</a:t>
            </a:r>
            <a:r>
              <a:rPr lang="ru-RU" sz="2200" b="1" i="1" dirty="0" smtClean="0"/>
              <a:t> июнь, 2016 г</a:t>
            </a:r>
            <a:br>
              <a:rPr lang="ru-RU" sz="2200" b="1" i="1" dirty="0" smtClean="0"/>
            </a:br>
            <a:r>
              <a:rPr lang="ru-RU" sz="2200" b="1" i="1" u="sng" dirty="0" smtClean="0"/>
              <a:t>Образование:</a:t>
            </a:r>
            <a:r>
              <a:rPr lang="ru-RU" sz="2200" b="1" i="1" dirty="0" smtClean="0"/>
              <a:t> высшее, Ульяновский государственный педагогический институт им. И.Н. Ульянова, 1991 г., специальность: преподаватель педагогики и психологии, методист по дошкольному воспитанию.</a:t>
            </a:r>
            <a:br>
              <a:rPr lang="ru-RU" sz="2200" b="1" i="1" dirty="0" smtClean="0"/>
            </a:br>
            <a:r>
              <a:rPr lang="ru-RU" sz="2200" b="1" i="1" u="sng" dirty="0" smtClean="0"/>
              <a:t>Общественная работа:</a:t>
            </a:r>
            <a:br>
              <a:rPr lang="ru-RU" sz="2200" b="1" i="1" u="sng" dirty="0" smtClean="0"/>
            </a:br>
            <a:r>
              <a:rPr lang="ru-RU" sz="2200" b="1" i="1" dirty="0" smtClean="0"/>
              <a:t>- Председатель  Общественного семейного совета МО «</a:t>
            </a:r>
            <a:r>
              <a:rPr lang="ru-RU" sz="2200" b="1" i="1" dirty="0" err="1" smtClean="0"/>
              <a:t>Тереньгульский</a:t>
            </a:r>
            <a:r>
              <a:rPr lang="ru-RU" sz="2200" b="1" i="1" dirty="0" smtClean="0"/>
              <a:t> район»</a:t>
            </a:r>
            <a:r>
              <a:rPr lang="ru-RU" sz="2200" dirty="0" smtClean="0"/>
              <a:t>, </a:t>
            </a:r>
            <a:r>
              <a:rPr lang="ru-RU" sz="2200" b="1" i="1" dirty="0" smtClean="0"/>
              <a:t>Матери России.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i="1" dirty="0" smtClean="0"/>
              <a:t> - общественный представитель</a:t>
            </a:r>
            <a:r>
              <a:rPr lang="ru-RU" sz="2200" dirty="0" smtClean="0"/>
              <a:t> </a:t>
            </a:r>
            <a:r>
              <a:rPr lang="ru-RU" sz="2200" b="1" i="1" dirty="0" smtClean="0"/>
              <a:t>Уполномоченного по правам ребенка в Ульяновской области, </a:t>
            </a:r>
            <a:br>
              <a:rPr lang="ru-RU" sz="2200" b="1" i="1" dirty="0" smtClean="0"/>
            </a:br>
            <a:r>
              <a:rPr lang="ru-RU" sz="2200" b="1" i="1" dirty="0" smtClean="0"/>
              <a:t>- член Союза православных женщин.</a:t>
            </a:r>
            <a:br>
              <a:rPr lang="ru-RU" sz="2200" b="1" i="1" dirty="0" smtClean="0"/>
            </a:br>
            <a:r>
              <a:rPr lang="ru-RU" sz="2200" b="1" i="1" dirty="0" smtClean="0"/>
              <a:t>- многодетная мама.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692696"/>
            <a:ext cx="5752728" cy="17526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Педагог- психолог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Резчикова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Елена Вениаминовна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Резчик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76" y="548680"/>
            <a:ext cx="1911673" cy="24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32856"/>
            <a:ext cx="8229600" cy="16002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4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9036496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002060"/>
                </a:solidFill>
              </a:rPr>
              <a:t>В рамках реализации комплекс мер  Ульяновской области по развитию региональной системы обеспечения безопасного детства «Ценю жизнь»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для родителей (законных представителей детей), имеющих алкогольную зависимость, организовано лечение врачом – наркологом на базе Ульяновской областной клинической наркологической больницы.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77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42900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b="1" i="1" dirty="0" smtClean="0">
                <a:solidFill>
                  <a:srgbClr val="C00000"/>
                </a:solidFill>
                <a:effectLst/>
              </a:rPr>
              <a:t>Цель практики: </a:t>
            </a:r>
            <a:br>
              <a:rPr lang="ru-RU" sz="4000" b="1" i="1" dirty="0" smtClean="0">
                <a:solidFill>
                  <a:srgbClr val="C00000"/>
                </a:solidFill>
                <a:effectLst/>
              </a:rPr>
            </a:br>
            <a:r>
              <a:rPr lang="ru-RU" sz="3200" b="1" dirty="0">
                <a:effectLst/>
              </a:rPr>
              <a:t>Организация работы общественности  по профилактике и преодолению злоупотреблениями ПАВ: кодирование от алкогольной зависимости членов семей, находящихся в социально- опасном положении. </a:t>
            </a:r>
            <a:endParaRPr lang="ru-RU" sz="3200" b="1" i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90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37112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Задачи практики: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>
                <a:solidFill>
                  <a:srgbClr val="002060"/>
                </a:solidFill>
              </a:rPr>
              <a:t>Поддержка больного,  через постоянное общение с зависимым. Человек должен понимать, что принял правильное решение о лечении, что жизнь без алкоголя будет лучше, а воздействие со стороны врачей принесет только пользу, что рядом есть люди, которые его понимают, ценят его усилия и поддерживают его самостоятельность.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47573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9" y="116632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5949280"/>
            <a:ext cx="4320480" cy="1052736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семейной системы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детско- родительских отношениях.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2961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rgbClr val="002060"/>
                </a:solidFill>
              </a:rPr>
              <a:t>Выявление желающих на кодировку проводится по средствам </a:t>
            </a:r>
            <a:r>
              <a:rPr lang="ru-RU" sz="2400" b="1" i="1" dirty="0" smtClean="0">
                <a:solidFill>
                  <a:srgbClr val="002060"/>
                </a:solidFill>
              </a:rPr>
              <a:t>межведомственного  взаимодействия и общественности :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0282796"/>
              </p:ext>
            </p:extLst>
          </p:nvPr>
        </p:nvGraphicFramePr>
        <p:xfrm>
          <a:off x="1988679" y="1082776"/>
          <a:ext cx="5495741" cy="3912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Елена\Desktop\nAuwBY-euo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2" y="980728"/>
            <a:ext cx="1927423" cy="14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3znfuwUkGC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58834"/>
            <a:ext cx="2811465" cy="17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_J7wobZ4-k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80728"/>
            <a:ext cx="1385272" cy="18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95180"/>
            <a:ext cx="2304256" cy="172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Елена\Desktop\AIo9tzE1Ku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7" y="2777871"/>
            <a:ext cx="2055327" cy="17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56" y="2986623"/>
            <a:ext cx="1321824" cy="17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29887"/>
            <a:ext cx="1967880" cy="1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8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589640" cy="1600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3200" b="1" i="1" dirty="0">
                <a:solidFill>
                  <a:srgbClr val="C00000"/>
                </a:solidFill>
              </a:rPr>
              <a:t>Основные этапы внедрения практики: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1. Подготовительный </a:t>
            </a:r>
            <a:r>
              <a:rPr lang="ru-RU" sz="2800" b="1" i="1" dirty="0" smtClean="0">
                <a:solidFill>
                  <a:srgbClr val="002060"/>
                </a:solidFill>
              </a:rPr>
              <a:t>этап: установление контакта с клиентом и членами его семьи (важны доверительные отношения).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2. Процедура кодирования (</a:t>
            </a:r>
            <a:r>
              <a:rPr lang="ru-RU" sz="2800" b="1" i="1" dirty="0" smtClean="0">
                <a:solidFill>
                  <a:srgbClr val="002060"/>
                </a:solidFill>
              </a:rPr>
              <a:t> привлечение общественников к сопровождению больного на процедуру кодирования, предоставление волонтерами транспорта).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37360"/>
            <a:ext cx="3580860" cy="24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920880" cy="1064915"/>
          </a:xfrm>
        </p:spPr>
        <p:txBody>
          <a:bodyPr/>
          <a:lstStyle/>
          <a:p>
            <a:r>
              <a:rPr lang="ru-RU" dirty="0" smtClean="0"/>
              <a:t>3. Заключительный </a:t>
            </a:r>
            <a:r>
              <a:rPr lang="ru-RU" dirty="0" smtClean="0"/>
              <a:t>этап: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964488" cy="113188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Реабилитационный </a:t>
            </a:r>
            <a:r>
              <a:rPr lang="ru-RU" sz="2400" b="1" dirty="0">
                <a:solidFill>
                  <a:srgbClr val="002060"/>
                </a:solidFill>
              </a:rPr>
              <a:t>этап: основная задача заключается в регулярном общении с зависимым в ходе индивидуальных психологических </a:t>
            </a:r>
            <a:r>
              <a:rPr lang="ru-RU" sz="2400" b="1" dirty="0" smtClean="0">
                <a:solidFill>
                  <a:srgbClr val="002060"/>
                </a:solidFill>
              </a:rPr>
              <a:t>консультаций, </a:t>
            </a:r>
            <a:r>
              <a:rPr lang="ru-RU" sz="2400" b="1" dirty="0">
                <a:solidFill>
                  <a:srgbClr val="002060"/>
                </a:solidFill>
              </a:rPr>
              <a:t>в целях поддержки мотивации на здоровый образ жизни, выстраивания новых отношений с близкими, профессиональной ориентации и др.;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вовлечение </a:t>
            </a:r>
            <a:r>
              <a:rPr lang="ru-RU" sz="2400" b="1" dirty="0">
                <a:solidFill>
                  <a:srgbClr val="002060"/>
                </a:solidFill>
              </a:rPr>
              <a:t>клиента в родительские группы поддержки и семейные клубы (при возможности);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посещение </a:t>
            </a:r>
            <a:r>
              <a:rPr lang="ru-RU" sz="2400" b="1" dirty="0">
                <a:solidFill>
                  <a:srgbClr val="002060"/>
                </a:solidFill>
              </a:rPr>
              <a:t>общественно-значимых мероприятий в рамках проекта «Жизнь замечательных семей»; патронат семей с оказанием психолого-педагогической поддержки членам </a:t>
            </a:r>
            <a:r>
              <a:rPr lang="ru-RU" sz="2400" b="1" dirty="0" smtClean="0">
                <a:solidFill>
                  <a:srgbClr val="002060"/>
                </a:solidFill>
              </a:rPr>
              <a:t>семьи.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955</TotalTime>
  <Words>419</Words>
  <Application>Microsoft Office PowerPoint</Application>
  <PresentationFormat>Экран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Исполнительная</vt:lpstr>
      <vt:lpstr>Тема Office</vt:lpstr>
      <vt:lpstr>1_Тема Office</vt:lpstr>
      <vt:lpstr>««Лучшая практика  предоставления социальных услуг  в сельской и труднодоступной местности» </vt:lpstr>
      <vt:lpstr>                                                    Начало работы в центре : июнь, 2016 г Образование: высшее, Ульяновский государственный педагогический институт им. И.Н. Ульянова, 1991 г., специальность: преподаватель педагогики и психологии, методист по дошкольному воспитанию. Общественная работа: - Председатель  Общественного семейного совета МО «Тереньгульский район», Матери России.   - общественный представитель Уполномоченного по правам ребенка в Ульяновской области,  - член Союза православных женщин. - многодетная мама. </vt:lpstr>
      <vt:lpstr>В рамках реализации комплекс мер  Ульяновской области по развитию региональной системы обеспечения безопасного детства «Ценю жизнь»  для родителей (законных представителей детей), имеющих алкогольную зависимость, организовано лечение врачом – наркологом на базе Ульяновской областной клинической наркологической больницы. </vt:lpstr>
      <vt:lpstr>Цель практики:  Организация работы общественности  по профилактике и преодолению злоупотреблениями ПАВ: кодирование от алкогольной зависимости членов семей, находящихся в социально- опасном положении. </vt:lpstr>
      <vt:lpstr>Задачи практики: Поддержка больного,  через постоянное общение с зависимым. Человек должен понимать, что принял правильное решение о лечении, что жизнь без алкоголя будет лучше, а воздействие со стороны врачей принесет только пользу, что рядом есть люди, которые его понимают, ценят его усилия и поддерживают его самостоятельность.</vt:lpstr>
      <vt:lpstr>Презентация PowerPoint</vt:lpstr>
      <vt:lpstr>Выявление желающих на кодировку проводится по средствам межведомственного  взаимодействия и общественности :</vt:lpstr>
      <vt:lpstr>Основные этапы внедрения практики: 1. Подготовительный этап: установление контакта с клиентом и членами его семьи (важны доверительные отношения). 2. Процедура кодирования ( привлечение общественников к сопровождению больного на процедуру кодирования, предоставление волонтерами транспорта).   </vt:lpstr>
      <vt:lpstr>3. Заключительный этап: </vt:lpstr>
      <vt:lpstr>Нашим отделением и общественными организациями ведется работа с мотивированными клиентами и с членами семей- супругами, детьми. </vt:lpstr>
      <vt:lpstr>Одним из ресурсов в стимулировании к лечению и кодировки от алкогольной зависимости является наше отделение, где клиенты находят понимание и поддержку.  </vt:lpstr>
      <vt:lpstr>Презентация PowerPoint</vt:lpstr>
      <vt:lpstr>По результатам работы за 2023 год прошли кодировку 3 мужчины и 5 женщин, и еще 5 женщин стационарное лечение в Ульяновском наркологическом диспансере. Из 13 человек- 2 семейные пары. Категории населения:</vt:lpstr>
      <vt:lpstr>  Результатами курса лечения и кодирования стало следующее:  - формирование благоприятной атмосферы в семье (снижение количества конфликтов супружеских и детско- родительских); - помощь в решении личных и финансовых проблем (оформление материальной помощи, самозанятости, возврат детей из приюта);  - помощь в поиске места работы, трудоустройство.  </vt:lpstr>
      <vt:lpstr>Оценка возможности тиражирования практики</vt:lpstr>
      <vt:lpstr>Презентация PowerPoint</vt:lpstr>
      <vt:lpstr>Презентация PowerPoint</vt:lpstr>
      <vt:lpstr>Акция  «Корзина добра»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работы по профилактике и преодолению злоупотреблениями ПАВ: кодирование от алкогольной зависимости членов семей, находящихся в социально- опасном положении».</dc:title>
  <dc:creator>Елена Никонорова</dc:creator>
  <cp:lastModifiedBy>Елена</cp:lastModifiedBy>
  <cp:revision>42</cp:revision>
  <dcterms:created xsi:type="dcterms:W3CDTF">2023-05-15T09:57:23Z</dcterms:created>
  <dcterms:modified xsi:type="dcterms:W3CDTF">2024-04-11T10:49:49Z</dcterms:modified>
</cp:coreProperties>
</file>